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7" r:id="rId3"/>
    <p:sldId id="278" r:id="rId4"/>
    <p:sldId id="279" r:id="rId5"/>
    <p:sldId id="264" r:id="rId6"/>
    <p:sldId id="268" r:id="rId7"/>
    <p:sldId id="271" r:id="rId8"/>
    <p:sldId id="270" r:id="rId9"/>
    <p:sldId id="272" r:id="rId10"/>
    <p:sldId id="258" r:id="rId11"/>
    <p:sldId id="257" r:id="rId12"/>
    <p:sldId id="259" r:id="rId13"/>
    <p:sldId id="295" r:id="rId14"/>
    <p:sldId id="266" r:id="rId15"/>
    <p:sldId id="263" r:id="rId16"/>
    <p:sldId id="262" r:id="rId17"/>
    <p:sldId id="267" r:id="rId18"/>
    <p:sldId id="303" r:id="rId19"/>
    <p:sldId id="265"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07E3F6-55AA-42CA-8DAA-582B4C801BB8}"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28769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7E3F6-55AA-42CA-8DAA-582B4C801BB8}"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349312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7E3F6-55AA-42CA-8DAA-582B4C801BB8}"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122504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7E3F6-55AA-42CA-8DAA-582B4C801BB8}"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178224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7E3F6-55AA-42CA-8DAA-582B4C801BB8}"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219185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07E3F6-55AA-42CA-8DAA-582B4C801BB8}"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63486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07E3F6-55AA-42CA-8DAA-582B4C801BB8}" type="datetimeFigureOut">
              <a:rPr lang="en-GB" smtClean="0"/>
              <a:t>03/11/2014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362858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07E3F6-55AA-42CA-8DAA-582B4C801BB8}" type="datetimeFigureOut">
              <a:rPr lang="en-GB" smtClean="0"/>
              <a:t>03/11/2014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105604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7E3F6-55AA-42CA-8DAA-582B4C801BB8}" type="datetimeFigureOut">
              <a:rPr lang="en-GB" smtClean="0"/>
              <a:t>03/11/2014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336944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7E3F6-55AA-42CA-8DAA-582B4C801BB8}"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73451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7E3F6-55AA-42CA-8DAA-582B4C801BB8}"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27590-52F0-4483-B66C-B3092E1673E3}" type="slidenum">
              <a:rPr lang="en-GB" smtClean="0"/>
              <a:t>‹#›</a:t>
            </a:fld>
            <a:endParaRPr lang="en-GB"/>
          </a:p>
        </p:txBody>
      </p:sp>
    </p:spTree>
    <p:extLst>
      <p:ext uri="{BB962C8B-B14F-4D97-AF65-F5344CB8AC3E}">
        <p14:creationId xmlns:p14="http://schemas.microsoft.com/office/powerpoint/2010/main" val="365753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7E3F6-55AA-42CA-8DAA-582B4C801BB8}" type="datetimeFigureOut">
              <a:rPr lang="en-GB" smtClean="0"/>
              <a:t>03/11/2014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27590-52F0-4483-B66C-B3092E1673E3}" type="slidenum">
              <a:rPr lang="en-GB" smtClean="0"/>
              <a:t>‹#›</a:t>
            </a:fld>
            <a:endParaRPr lang="en-GB"/>
          </a:p>
        </p:txBody>
      </p:sp>
    </p:spTree>
    <p:extLst>
      <p:ext uri="{BB962C8B-B14F-4D97-AF65-F5344CB8AC3E}">
        <p14:creationId xmlns:p14="http://schemas.microsoft.com/office/powerpoint/2010/main" val="33567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01" t="17317" r="25918" b="4515"/>
          <a:stretch/>
        </p:blipFill>
        <p:spPr bwMode="auto">
          <a:xfrm>
            <a:off x="0" y="-1313940"/>
            <a:ext cx="9187040" cy="818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836712"/>
            <a:ext cx="4248472" cy="1200329"/>
          </a:xfrm>
          <a:prstGeom prst="rect">
            <a:avLst/>
          </a:prstGeom>
          <a:noFill/>
        </p:spPr>
        <p:txBody>
          <a:bodyPr wrap="square" rtlCol="0">
            <a:spAutoFit/>
          </a:bodyPr>
          <a:lstStyle/>
          <a:p>
            <a:r>
              <a:rPr lang="en-GB" sz="2400" dirty="0" smtClean="0"/>
              <a:t>Ann Light</a:t>
            </a:r>
          </a:p>
          <a:p>
            <a:r>
              <a:rPr lang="en-GB" sz="2400" dirty="0" smtClean="0"/>
              <a:t>Professor of Design</a:t>
            </a:r>
          </a:p>
          <a:p>
            <a:r>
              <a:rPr lang="en-GB" sz="2400" dirty="0" smtClean="0"/>
              <a:t>Northumbria University</a:t>
            </a:r>
            <a:endParaRPr lang="en-GB" sz="2400" dirty="0"/>
          </a:p>
        </p:txBody>
      </p:sp>
    </p:spTree>
    <p:extLst>
      <p:ext uri="{BB962C8B-B14F-4D97-AF65-F5344CB8AC3E}">
        <p14:creationId xmlns:p14="http://schemas.microsoft.com/office/powerpoint/2010/main" val="404281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96" t="13469" r="39601" b="6275"/>
          <a:stretch/>
        </p:blipFill>
        <p:spPr bwMode="auto">
          <a:xfrm>
            <a:off x="539552" y="260648"/>
            <a:ext cx="7938503" cy="63766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93290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Sharing…?</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20" t="33851" r="28725" b="7160"/>
          <a:stretch/>
        </p:blipFill>
        <p:spPr bwMode="auto">
          <a:xfrm>
            <a:off x="251520" y="1484784"/>
            <a:ext cx="8630922" cy="49685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Rectangle 2"/>
          <p:cNvSpPr/>
          <p:nvPr/>
        </p:nvSpPr>
        <p:spPr>
          <a:xfrm>
            <a:off x="539552" y="2524775"/>
            <a:ext cx="1152128"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189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21st Oct 2014</a:t>
            </a:r>
            <a:endParaRPr lang="en-GB" dirty="0"/>
          </a:p>
        </p:txBody>
      </p:sp>
      <p:sp>
        <p:nvSpPr>
          <p:cNvPr id="3" name="Content Placeholder 2"/>
          <p:cNvSpPr>
            <a:spLocks noGrp="1"/>
          </p:cNvSpPr>
          <p:nvPr>
            <p:ph idx="1"/>
          </p:nvPr>
        </p:nvSpPr>
        <p:spPr>
          <a:xfrm>
            <a:off x="683568" y="2332037"/>
            <a:ext cx="7848872" cy="3905275"/>
          </a:xfrm>
        </p:spPr>
        <p:txBody>
          <a:bodyPr>
            <a:normAutofit fontScale="70000" lnSpcReduction="20000"/>
          </a:bodyPr>
          <a:lstStyle/>
          <a:p>
            <a:pPr marL="0" indent="0">
              <a:buNone/>
            </a:pPr>
            <a:r>
              <a:rPr lang="en-GB" dirty="0" smtClean="0"/>
              <a:t>“It </a:t>
            </a:r>
            <a:r>
              <a:rPr lang="en-GB" dirty="0"/>
              <a:t>is a prime example of how so-called </a:t>
            </a:r>
            <a:r>
              <a:rPr lang="en-GB" i="1" dirty="0" smtClean="0"/>
              <a:t>convenience technology </a:t>
            </a:r>
            <a:r>
              <a:rPr lang="en-GB" dirty="0"/>
              <a:t>is creating the most disruptive start-ups in modern times. </a:t>
            </a:r>
          </a:p>
          <a:p>
            <a:pPr marL="0" indent="0">
              <a:buNone/>
            </a:pPr>
            <a:r>
              <a:rPr lang="en-GB" dirty="0" smtClean="0"/>
              <a:t>Now </a:t>
            </a:r>
            <a:r>
              <a:rPr lang="en-GB" dirty="0"/>
              <a:t>worth an estimated $18bn (£11bn), </a:t>
            </a:r>
            <a:r>
              <a:rPr lang="en-GB" dirty="0" err="1"/>
              <a:t>Uber</a:t>
            </a:r>
            <a:r>
              <a:rPr lang="en-GB" dirty="0"/>
              <a:t> allows consumers to find a taxi using a hi-tech app and has been engineered to undercut existing services, such as the black cab that is seen in London and other major UK cities. </a:t>
            </a:r>
          </a:p>
          <a:p>
            <a:pPr marL="0" indent="0">
              <a:buNone/>
            </a:pPr>
            <a:r>
              <a:rPr lang="en-GB" dirty="0"/>
              <a:t>Moreover, it tells you your estimated fare before you travel and is connected to your debit or credit card, removing the need for pesky cash. </a:t>
            </a:r>
          </a:p>
          <a:p>
            <a:pPr marL="0" indent="0">
              <a:buNone/>
            </a:pPr>
            <a:r>
              <a:rPr lang="en-GB" dirty="0"/>
              <a:t>But </a:t>
            </a:r>
            <a:r>
              <a:rPr lang="en-GB" dirty="0" err="1"/>
              <a:t>Uber</a:t>
            </a:r>
            <a:r>
              <a:rPr lang="en-GB" dirty="0"/>
              <a:t> hasn’t just converted existing taxi users to its technology, it has actively broadened the category. </a:t>
            </a:r>
            <a:r>
              <a:rPr lang="en-GB" b="1" dirty="0"/>
              <a:t>New demographics are spurning public transport, leaving their cars at home and choosing to travel by taxi</a:t>
            </a:r>
            <a:r>
              <a:rPr lang="en-GB" b="1" dirty="0" smtClean="0"/>
              <a:t>.”</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29" t="11500" r="39846" b="62895"/>
          <a:stretch/>
        </p:blipFill>
        <p:spPr bwMode="auto">
          <a:xfrm>
            <a:off x="683568" y="476672"/>
            <a:ext cx="3824159" cy="1512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07475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l"/>
            <a:r>
              <a:rPr lang="en-GB" dirty="0" smtClean="0"/>
              <a:t>Method</a:t>
            </a:r>
            <a:endParaRPr lang="en-GB"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191" t="46682" r="66548" b="7882"/>
          <a:stretch/>
        </p:blipFill>
        <p:spPr bwMode="auto">
          <a:xfrm>
            <a:off x="755576" y="1931619"/>
            <a:ext cx="1784195" cy="3719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66254" y="1772816"/>
            <a:ext cx="4950161" cy="3877985"/>
          </a:xfrm>
          <a:prstGeom prst="rect">
            <a:avLst/>
          </a:prstGeom>
          <a:noFill/>
        </p:spPr>
        <p:txBody>
          <a:bodyPr wrap="square" rtlCol="0">
            <a:spAutoFit/>
          </a:bodyPr>
          <a:lstStyle/>
          <a:p>
            <a:r>
              <a:rPr lang="en-GB" sz="2000" dirty="0" smtClean="0"/>
              <a:t>One researcher and her environment…</a:t>
            </a:r>
          </a:p>
          <a:p>
            <a:endParaRPr lang="en-GB" sz="2000" dirty="0"/>
          </a:p>
          <a:p>
            <a:r>
              <a:rPr lang="en-GB" sz="2000" dirty="0" smtClean="0"/>
              <a:t>What is going on and how?</a:t>
            </a:r>
          </a:p>
          <a:p>
            <a:r>
              <a:rPr lang="en-GB" sz="2000" dirty="0" smtClean="0"/>
              <a:t>And why?</a:t>
            </a:r>
          </a:p>
          <a:p>
            <a:endParaRPr lang="en-GB" sz="2000" dirty="0"/>
          </a:p>
          <a:p>
            <a:r>
              <a:rPr lang="en-GB" sz="2000" dirty="0" smtClean="0"/>
              <a:t>Within 30 minutes’ walk…</a:t>
            </a:r>
          </a:p>
          <a:p>
            <a:pPr marL="285750" indent="-285750">
              <a:buFont typeface="Arial" panose="020B0604020202020204" pitchFamily="34" charset="0"/>
              <a:buChar char="•"/>
            </a:pPr>
            <a:r>
              <a:rPr lang="en-GB" dirty="0"/>
              <a:t>a</a:t>
            </a:r>
            <a:r>
              <a:rPr lang="en-GB" dirty="0" smtClean="0"/>
              <a:t>mong people she knows</a:t>
            </a:r>
          </a:p>
          <a:p>
            <a:pPr marL="285750" indent="-285750">
              <a:buFont typeface="Arial" panose="020B0604020202020204" pitchFamily="34" charset="0"/>
              <a:buChar char="•"/>
            </a:pPr>
            <a:r>
              <a:rPr lang="en-GB" dirty="0"/>
              <a:t>a</a:t>
            </a:r>
            <a:r>
              <a:rPr lang="en-GB" dirty="0" smtClean="0"/>
              <a:t>nd those she has heard about</a:t>
            </a:r>
          </a:p>
          <a:p>
            <a:pPr marL="285750" indent="-285750">
              <a:buFont typeface="Arial" panose="020B0604020202020204" pitchFamily="34" charset="0"/>
              <a:buChar char="•"/>
            </a:pPr>
            <a:r>
              <a:rPr lang="en-GB" dirty="0"/>
              <a:t>a</a:t>
            </a:r>
            <a:r>
              <a:rPr lang="en-GB" dirty="0" smtClean="0"/>
              <a:t>nd those she is told about</a:t>
            </a:r>
          </a:p>
          <a:p>
            <a:pPr marL="285750" indent="-285750">
              <a:buFont typeface="Arial" panose="020B0604020202020204" pitchFamily="34" charset="0"/>
              <a:buChar char="•"/>
            </a:pPr>
            <a:r>
              <a:rPr lang="en-GB" dirty="0"/>
              <a:t>a</a:t>
            </a:r>
            <a:r>
              <a:rPr lang="en-GB" dirty="0" smtClean="0"/>
              <a:t>nd people she doesn’t know at all</a:t>
            </a:r>
          </a:p>
          <a:p>
            <a:pPr marL="285750" indent="-285750">
              <a:buFont typeface="Arial" panose="020B0604020202020204" pitchFamily="34" charset="0"/>
              <a:buChar char="•"/>
            </a:pPr>
            <a:r>
              <a:rPr lang="en-GB" dirty="0"/>
              <a:t>b</a:t>
            </a:r>
            <a:r>
              <a:rPr lang="en-GB" dirty="0" smtClean="0"/>
              <a:t>ut is prepared to approach</a:t>
            </a:r>
          </a:p>
          <a:p>
            <a:pPr marL="285750" indent="-285750">
              <a:buFont typeface="Arial" panose="020B0604020202020204" pitchFamily="34" charset="0"/>
              <a:buChar char="•"/>
            </a:pPr>
            <a:r>
              <a:rPr lang="en-GB" dirty="0"/>
              <a:t>t</a:t>
            </a:r>
            <a:r>
              <a:rPr lang="en-GB" dirty="0" smtClean="0"/>
              <a:t>o understand the activities of the locale better</a:t>
            </a:r>
          </a:p>
          <a:p>
            <a:pPr marL="285750" indent="-285750">
              <a:buFont typeface="Arial" panose="020B0604020202020204" pitchFamily="34" charset="0"/>
              <a:buChar char="•"/>
            </a:pPr>
            <a:r>
              <a:rPr lang="en-GB" dirty="0"/>
              <a:t>b</a:t>
            </a:r>
            <a:r>
              <a:rPr lang="en-GB" dirty="0" smtClean="0"/>
              <a:t>y applying her local knowledge</a:t>
            </a:r>
            <a:endParaRPr lang="en-GB" dirty="0"/>
          </a:p>
        </p:txBody>
      </p:sp>
    </p:spTree>
    <p:extLst>
      <p:ext uri="{BB962C8B-B14F-4D97-AF65-F5344CB8AC3E}">
        <p14:creationId xmlns:p14="http://schemas.microsoft.com/office/powerpoint/2010/main" val="1081257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Case Studies</a:t>
            </a:r>
            <a:endParaRPr lang="en-GB" dirty="0"/>
          </a:p>
        </p:txBody>
      </p:sp>
      <p:sp>
        <p:nvSpPr>
          <p:cNvPr id="3" name="Content Placeholder 2"/>
          <p:cNvSpPr>
            <a:spLocks noGrp="1"/>
          </p:cNvSpPr>
          <p:nvPr>
            <p:ph idx="1"/>
          </p:nvPr>
        </p:nvSpPr>
        <p:spPr>
          <a:xfrm>
            <a:off x="467544" y="1412776"/>
            <a:ext cx="8229600" cy="4525963"/>
          </a:xfrm>
        </p:spPr>
        <p:txBody>
          <a:bodyPr>
            <a:normAutofit/>
          </a:bodyPr>
          <a:lstStyle/>
          <a:p>
            <a:r>
              <a:rPr lang="en-GB" sz="2400" b="1" dirty="0"/>
              <a:t>One small thing</a:t>
            </a:r>
            <a:r>
              <a:rPr lang="en-GB" sz="2400" dirty="0"/>
              <a:t> - </a:t>
            </a:r>
            <a:r>
              <a:rPr lang="en-GB" sz="2400" dirty="0" err="1"/>
              <a:t>microlibrary</a:t>
            </a:r>
            <a:r>
              <a:rPr lang="en-GB" sz="2400" dirty="0"/>
              <a:t> </a:t>
            </a:r>
          </a:p>
          <a:p>
            <a:r>
              <a:rPr lang="en-GB" sz="2400" b="1" dirty="0"/>
              <a:t>Mobilisation</a:t>
            </a:r>
            <a:r>
              <a:rPr lang="en-GB" sz="2400" dirty="0"/>
              <a:t> – community-asset pub </a:t>
            </a:r>
          </a:p>
          <a:p>
            <a:r>
              <a:rPr lang="en-GB" sz="2400" b="1" dirty="0"/>
              <a:t>Growing gains</a:t>
            </a:r>
            <a:r>
              <a:rPr lang="en-GB" sz="2400" dirty="0"/>
              <a:t> – community garden </a:t>
            </a:r>
          </a:p>
          <a:p>
            <a:r>
              <a:rPr lang="en-GB" sz="2400" b="1" dirty="0"/>
              <a:t>Rootedness</a:t>
            </a:r>
            <a:r>
              <a:rPr lang="en-GB" sz="2400" dirty="0"/>
              <a:t> – digital whip-round service </a:t>
            </a:r>
          </a:p>
          <a:p>
            <a:r>
              <a:rPr lang="en-GB" sz="2400" b="1" dirty="0"/>
              <a:t>Networks in the making</a:t>
            </a:r>
            <a:r>
              <a:rPr lang="en-GB" sz="2400" dirty="0"/>
              <a:t> – communal shed </a:t>
            </a:r>
          </a:p>
          <a:p>
            <a:r>
              <a:rPr lang="en-GB" sz="2400" b="1" dirty="0"/>
              <a:t>Scale and tempo</a:t>
            </a:r>
            <a:r>
              <a:rPr lang="en-GB" sz="2400" dirty="0"/>
              <a:t> – time bank </a:t>
            </a:r>
          </a:p>
          <a:p>
            <a:r>
              <a:rPr lang="en-GB" sz="2400" b="1" dirty="0"/>
              <a:t>Stepping into the weave</a:t>
            </a:r>
            <a:r>
              <a:rPr lang="en-GB" sz="2400" dirty="0"/>
              <a:t> – conservation </a:t>
            </a:r>
            <a:r>
              <a:rPr lang="en-GB" sz="2400" dirty="0" smtClean="0"/>
              <a:t>society</a:t>
            </a:r>
            <a:endParaRPr lang="en-GB"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a:stretch/>
        </p:blipFill>
        <p:spPr bwMode="auto">
          <a:xfrm>
            <a:off x="5004048" y="4691743"/>
            <a:ext cx="3152775" cy="216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70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03721" y="764168"/>
            <a:ext cx="6953748" cy="5381870"/>
          </a:xfrm>
        </p:spPr>
      </p:pic>
      <p:sp>
        <p:nvSpPr>
          <p:cNvPr id="6" name="TextBox 5"/>
          <p:cNvSpPr txBox="1"/>
          <p:nvPr/>
        </p:nvSpPr>
        <p:spPr>
          <a:xfrm>
            <a:off x="5880585" y="404664"/>
            <a:ext cx="2592288" cy="6001643"/>
          </a:xfrm>
          <a:prstGeom prst="rect">
            <a:avLst/>
          </a:prstGeom>
          <a:noFill/>
        </p:spPr>
        <p:txBody>
          <a:bodyPr wrap="square" rtlCol="0">
            <a:spAutoFit/>
          </a:bodyPr>
          <a:lstStyle/>
          <a:p>
            <a:r>
              <a:rPr lang="en-GB" sz="2400" dirty="0" smtClean="0"/>
              <a:t>“when </a:t>
            </a:r>
            <a:r>
              <a:rPr lang="en-GB" sz="2400" dirty="0"/>
              <a:t>you give a book </a:t>
            </a:r>
            <a:r>
              <a:rPr lang="en-GB" sz="2400" dirty="0" smtClean="0"/>
              <a:t>you’re </a:t>
            </a:r>
            <a:r>
              <a:rPr lang="en-GB" sz="2400" dirty="0"/>
              <a:t>making yourself a bit worse off because you’re giving away some of your possessions, but the overall cumulative thing is that everyone becomes enriched by it: lots of people making a very small sacrifice</a:t>
            </a:r>
            <a:r>
              <a:rPr lang="en-GB" sz="2400" dirty="0" smtClean="0"/>
              <a:t>.”</a:t>
            </a:r>
          </a:p>
          <a:p>
            <a:r>
              <a:rPr lang="en-GB" sz="2400" i="1" dirty="0" smtClean="0"/>
              <a:t>Sebastian</a:t>
            </a:r>
            <a:endParaRPr lang="en-GB" sz="2400" i="1" dirty="0"/>
          </a:p>
        </p:txBody>
      </p:sp>
    </p:spTree>
    <p:extLst>
      <p:ext uri="{BB962C8B-B14F-4D97-AF65-F5344CB8AC3E}">
        <p14:creationId xmlns:p14="http://schemas.microsoft.com/office/powerpoint/2010/main" val="2125460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8" r="6885"/>
          <a:stretch/>
        </p:blipFill>
        <p:spPr>
          <a:xfrm>
            <a:off x="10814" y="0"/>
            <a:ext cx="9241706" cy="6858000"/>
          </a:xfrm>
        </p:spPr>
      </p:pic>
    </p:spTree>
    <p:extLst>
      <p:ext uri="{BB962C8B-B14F-4D97-AF65-F5344CB8AC3E}">
        <p14:creationId xmlns:p14="http://schemas.microsoft.com/office/powerpoint/2010/main" val="1014104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4525963"/>
          </a:xfrm>
        </p:spPr>
        <p:txBody>
          <a:bodyPr>
            <a:normAutofit fontScale="92500" lnSpcReduction="10000"/>
          </a:bodyPr>
          <a:lstStyle/>
          <a:p>
            <a:pPr marL="0" indent="0">
              <a:buNone/>
            </a:pPr>
            <a:r>
              <a:rPr lang="en-GB" dirty="0" smtClean="0"/>
              <a:t>“You </a:t>
            </a:r>
            <a:r>
              <a:rPr lang="en-GB" dirty="0"/>
              <a:t>go into it not knowing if all your efforts are going to pay off or not, but I would rather do it and it come to nothing than be sitting around in 5 years’ time thinking </a:t>
            </a:r>
            <a:r>
              <a:rPr lang="en-GB" dirty="0" smtClean="0"/>
              <a:t>‘Oh</a:t>
            </a:r>
            <a:r>
              <a:rPr lang="en-GB" dirty="0"/>
              <a:t>, I wish I’d tried …blah </a:t>
            </a:r>
            <a:r>
              <a:rPr lang="en-GB" dirty="0" err="1"/>
              <a:t>blah</a:t>
            </a:r>
            <a:r>
              <a:rPr lang="en-GB" dirty="0"/>
              <a:t> </a:t>
            </a:r>
            <a:r>
              <a:rPr lang="en-GB" dirty="0" err="1" smtClean="0"/>
              <a:t>blah</a:t>
            </a:r>
            <a:r>
              <a:rPr lang="en-GB" dirty="0" smtClean="0"/>
              <a:t>’. </a:t>
            </a:r>
            <a:r>
              <a:rPr lang="en-GB" dirty="0"/>
              <a:t>It’s all very well sitting around complaining about </a:t>
            </a:r>
            <a:r>
              <a:rPr lang="en-GB" dirty="0" smtClean="0"/>
              <a:t>things... </a:t>
            </a:r>
          </a:p>
          <a:p>
            <a:pPr marL="0" indent="0">
              <a:buNone/>
            </a:pPr>
            <a:r>
              <a:rPr lang="en-GB" dirty="0" smtClean="0"/>
              <a:t>I’ve </a:t>
            </a:r>
            <a:r>
              <a:rPr lang="en-GB" dirty="0"/>
              <a:t>never done anything like this </a:t>
            </a:r>
            <a:r>
              <a:rPr lang="en-GB" dirty="0" smtClean="0"/>
              <a:t>before, </a:t>
            </a:r>
            <a:r>
              <a:rPr lang="en-GB" dirty="0"/>
              <a:t>but </a:t>
            </a:r>
            <a:r>
              <a:rPr lang="en-GB" dirty="0" smtClean="0"/>
              <a:t>I </a:t>
            </a:r>
            <a:r>
              <a:rPr lang="en-GB" dirty="0"/>
              <a:t>thought there was that one chance to try and save </a:t>
            </a:r>
            <a:r>
              <a:rPr lang="en-GB" dirty="0" smtClean="0"/>
              <a:t>it... </a:t>
            </a:r>
            <a:r>
              <a:rPr lang="en-GB" dirty="0"/>
              <a:t>just have a go</a:t>
            </a:r>
            <a:r>
              <a:rPr lang="en-GB" smtClean="0"/>
              <a:t>.” </a:t>
            </a:r>
          </a:p>
          <a:p>
            <a:pPr marL="0" indent="0">
              <a:buNone/>
            </a:pPr>
            <a:r>
              <a:rPr lang="en-GB" i="1" smtClean="0"/>
              <a:t>Tessa</a:t>
            </a:r>
            <a:endParaRPr lang="en-GB" i="1" dirty="0"/>
          </a:p>
        </p:txBody>
      </p:sp>
    </p:spTree>
    <p:extLst>
      <p:ext uri="{BB962C8B-B14F-4D97-AF65-F5344CB8AC3E}">
        <p14:creationId xmlns:p14="http://schemas.microsoft.com/office/powerpoint/2010/main" val="258223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Collective vs </a:t>
            </a:r>
            <a:r>
              <a:rPr lang="en-GB" dirty="0" err="1"/>
              <a:t>i</a:t>
            </a:r>
            <a:r>
              <a:rPr lang="en-GB" dirty="0" err="1" smtClean="0"/>
              <a:t>ndividualisitc</a:t>
            </a:r>
            <a:r>
              <a:rPr lang="en-GB" dirty="0" smtClean="0"/>
              <a:t> models?</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It’s not always as simple as introducing and vetting</a:t>
            </a:r>
          </a:p>
          <a:p>
            <a:r>
              <a:rPr lang="en-GB" sz="2400" dirty="0" smtClean="0"/>
              <a:t>How is sharing understood? As selling spare capacity of owned goods or making assets available to a collective?</a:t>
            </a:r>
          </a:p>
          <a:p>
            <a:r>
              <a:rPr lang="en-GB" sz="2400" dirty="0" smtClean="0"/>
              <a:t>ICT is not always used for sharing directly, but for promoting the service or the practices</a:t>
            </a:r>
          </a:p>
          <a:p>
            <a:r>
              <a:rPr lang="en-GB" sz="2400" dirty="0"/>
              <a:t>General platforms like email, Facebook and Twitter are more use on the ground than the custom interfaces</a:t>
            </a:r>
          </a:p>
          <a:p>
            <a:r>
              <a:rPr lang="en-GB" sz="2400" dirty="0"/>
              <a:t>Digital platforms or platforms with</a:t>
            </a:r>
          </a:p>
          <a:p>
            <a:pPr marL="0" indent="0">
              <a:buNone/>
            </a:pPr>
            <a:r>
              <a:rPr lang="en-GB" sz="2400" dirty="0"/>
              <a:t>     digital enhancement?</a:t>
            </a:r>
          </a:p>
          <a:p>
            <a:r>
              <a:rPr lang="en-GB" sz="2400" dirty="0" smtClean="0"/>
              <a:t>Many willing users, but very </a:t>
            </a:r>
          </a:p>
          <a:p>
            <a:pPr marL="0" indent="0">
              <a:buNone/>
            </a:pPr>
            <a:r>
              <a:rPr lang="en-GB" sz="2400" dirty="0"/>
              <a:t> </a:t>
            </a:r>
            <a:r>
              <a:rPr lang="en-GB" sz="2400" dirty="0" smtClean="0"/>
              <a:t>    discerning about how.</a:t>
            </a:r>
          </a:p>
          <a:p>
            <a:pPr marL="0" indent="0">
              <a:buNone/>
            </a:pPr>
            <a:endParaRPr lang="en-GB" sz="24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12" t="6346" r="3455"/>
          <a:stretch/>
        </p:blipFill>
        <p:spPr>
          <a:xfrm>
            <a:off x="5453742" y="4288971"/>
            <a:ext cx="3102429" cy="206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414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Tactics for Success</a:t>
            </a:r>
            <a:endParaRPr lang="en-GB" dirty="0"/>
          </a:p>
        </p:txBody>
      </p:sp>
      <p:sp>
        <p:nvSpPr>
          <p:cNvPr id="3" name="Content Placeholder 2"/>
          <p:cNvSpPr>
            <a:spLocks noGrp="1"/>
          </p:cNvSpPr>
          <p:nvPr>
            <p:ph idx="1"/>
          </p:nvPr>
        </p:nvSpPr>
        <p:spPr/>
        <p:txBody>
          <a:bodyPr>
            <a:normAutofit fontScale="70000" lnSpcReduction="20000"/>
          </a:bodyPr>
          <a:lstStyle/>
          <a:p>
            <a:r>
              <a:rPr lang="en-GB" b="1" dirty="0"/>
              <a:t>One small thing</a:t>
            </a:r>
            <a:r>
              <a:rPr lang="en-GB" dirty="0"/>
              <a:t> - doing something that doesn’t overstretch the capacity of the people involved;</a:t>
            </a:r>
          </a:p>
          <a:p>
            <a:r>
              <a:rPr lang="en-GB" b="1" dirty="0"/>
              <a:t>Mobilisation</a:t>
            </a:r>
            <a:r>
              <a:rPr lang="en-GB" dirty="0"/>
              <a:t> – taking a broad cross-section of people with you as needs dictate;</a:t>
            </a:r>
          </a:p>
          <a:p>
            <a:r>
              <a:rPr lang="en-GB" b="1" dirty="0"/>
              <a:t>Growing gains</a:t>
            </a:r>
            <a:r>
              <a:rPr lang="en-GB" dirty="0"/>
              <a:t> – giving the time it takes to build social systems around new resources;</a:t>
            </a:r>
          </a:p>
          <a:p>
            <a:r>
              <a:rPr lang="en-GB" b="1" dirty="0"/>
              <a:t>Rootedness</a:t>
            </a:r>
            <a:r>
              <a:rPr lang="en-GB" dirty="0"/>
              <a:t> – aligning with the place and culture you are operating within;</a:t>
            </a:r>
          </a:p>
          <a:p>
            <a:r>
              <a:rPr lang="en-GB" b="1" dirty="0"/>
              <a:t>Networks in the making</a:t>
            </a:r>
            <a:r>
              <a:rPr lang="en-GB" dirty="0"/>
              <a:t> – using existing networks to embed and form partnerships for delivery;</a:t>
            </a:r>
          </a:p>
          <a:p>
            <a:r>
              <a:rPr lang="en-GB" b="1" dirty="0"/>
              <a:t>Scale and tempo</a:t>
            </a:r>
            <a:r>
              <a:rPr lang="en-GB" dirty="0"/>
              <a:t> – linking interests at an individual and small group level with the wider scope of the project;</a:t>
            </a:r>
          </a:p>
          <a:p>
            <a:r>
              <a:rPr lang="en-GB" b="1" dirty="0"/>
              <a:t>Stepping into the weave</a:t>
            </a:r>
            <a:r>
              <a:rPr lang="en-GB" dirty="0"/>
              <a:t> – offering help to other organisations and so creating a culture of support</a:t>
            </a:r>
            <a:r>
              <a:rPr lang="en-GB" dirty="0" smtClean="0"/>
              <a:t>.</a:t>
            </a:r>
            <a:endParaRPr lang="en-GB" dirty="0"/>
          </a:p>
        </p:txBody>
      </p:sp>
    </p:spTree>
    <p:extLst>
      <p:ext uri="{BB962C8B-B14F-4D97-AF65-F5344CB8AC3E}">
        <p14:creationId xmlns:p14="http://schemas.microsoft.com/office/powerpoint/2010/main" val="221281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9600" dirty="0" smtClean="0"/>
              <a:t>Share more… consume less</a:t>
            </a:r>
            <a:endParaRPr lang="en-GB" sz="9600" dirty="0"/>
          </a:p>
        </p:txBody>
      </p:sp>
    </p:spTree>
    <p:extLst>
      <p:ext uri="{BB962C8B-B14F-4D97-AF65-F5344CB8AC3E}">
        <p14:creationId xmlns:p14="http://schemas.microsoft.com/office/powerpoint/2010/main" val="1958292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Today’s schedule</a:t>
            </a:r>
            <a:endParaRPr lang="en-GB" sz="3600" dirty="0"/>
          </a:p>
        </p:txBody>
      </p:sp>
      <p:sp>
        <p:nvSpPr>
          <p:cNvPr id="3" name="Content Placeholder 2"/>
          <p:cNvSpPr>
            <a:spLocks noGrp="1"/>
          </p:cNvSpPr>
          <p:nvPr>
            <p:ph idx="1"/>
          </p:nvPr>
        </p:nvSpPr>
        <p:spPr>
          <a:xfrm>
            <a:off x="457200" y="1600200"/>
            <a:ext cx="8075240" cy="4525963"/>
          </a:xfrm>
        </p:spPr>
        <p:txBody>
          <a:bodyPr>
            <a:normAutofit fontScale="70000" lnSpcReduction="20000"/>
          </a:bodyPr>
          <a:lstStyle/>
          <a:p>
            <a:pPr marL="0" indent="0">
              <a:buNone/>
            </a:pPr>
            <a:r>
              <a:rPr lang="en-GB" b="1" dirty="0" smtClean="0"/>
              <a:t>10.10 		Keynote</a:t>
            </a:r>
            <a:r>
              <a:rPr lang="en-GB" b="1" dirty="0"/>
              <a:t>: </a:t>
            </a:r>
            <a:r>
              <a:rPr lang="en-GB" b="1" dirty="0" smtClean="0"/>
              <a:t>Russell </a:t>
            </a:r>
            <a:r>
              <a:rPr lang="en-GB" b="1" dirty="0"/>
              <a:t>Belk, </a:t>
            </a:r>
            <a:r>
              <a:rPr lang="en-GB" b="1" dirty="0" err="1"/>
              <a:t>Schulich</a:t>
            </a:r>
            <a:r>
              <a:rPr lang="en-GB" b="1" dirty="0"/>
              <a:t> School of Business, </a:t>
            </a:r>
            <a:r>
              <a:rPr lang="en-GB" b="1" dirty="0" smtClean="0"/>
              <a:t>		York </a:t>
            </a:r>
            <a:r>
              <a:rPr lang="en-GB" b="1" dirty="0"/>
              <a:t>University, Canada</a:t>
            </a:r>
          </a:p>
          <a:p>
            <a:pPr marL="0" indent="0">
              <a:buNone/>
            </a:pPr>
            <a:r>
              <a:rPr lang="en-GB" dirty="0"/>
              <a:t>11.00     Break</a:t>
            </a:r>
          </a:p>
          <a:p>
            <a:pPr marL="0" indent="0">
              <a:buNone/>
            </a:pPr>
            <a:endParaRPr lang="en-GB" dirty="0" smtClean="0"/>
          </a:p>
          <a:p>
            <a:pPr marL="0" indent="0">
              <a:buNone/>
            </a:pPr>
            <a:r>
              <a:rPr lang="en-GB" b="1" dirty="0" smtClean="0"/>
              <a:t>11.20 		Panel </a:t>
            </a:r>
            <a:r>
              <a:rPr lang="en-GB" b="1" dirty="0"/>
              <a:t>1: </a:t>
            </a:r>
            <a:r>
              <a:rPr lang="en-GB" b="1" dirty="0" smtClean="0"/>
              <a:t>Sharing </a:t>
            </a:r>
            <a:r>
              <a:rPr lang="en-GB" b="1" dirty="0"/>
              <a:t>limited resources: time, space, </a:t>
            </a:r>
            <a:r>
              <a:rPr lang="en-GB" b="1" dirty="0" smtClean="0"/>
              <a:t>		enthusiasms &amp; ‘</a:t>
            </a:r>
            <a:r>
              <a:rPr lang="en-GB" b="1" dirty="0"/>
              <a:t>stuff</a:t>
            </a:r>
            <a:r>
              <a:rPr lang="en-GB" dirty="0"/>
              <a:t>’</a:t>
            </a:r>
          </a:p>
          <a:p>
            <a:pPr marL="0" indent="0">
              <a:buNone/>
            </a:pPr>
            <a:r>
              <a:rPr lang="en-GB" dirty="0" smtClean="0"/>
              <a:t>Chair </a:t>
            </a:r>
            <a:r>
              <a:rPr lang="en-GB" dirty="0"/>
              <a:t>(Ann Light)</a:t>
            </a:r>
          </a:p>
          <a:p>
            <a:pPr marL="0" indent="0">
              <a:buNone/>
            </a:pPr>
            <a:r>
              <a:rPr lang="en-GB" dirty="0"/>
              <a:t>Dermot Jones    Makerspace</a:t>
            </a:r>
          </a:p>
          <a:p>
            <a:pPr marL="0" indent="0">
              <a:buNone/>
            </a:pPr>
            <a:r>
              <a:rPr lang="en-GB" dirty="0"/>
              <a:t>Clare Cowen      </a:t>
            </a:r>
            <a:r>
              <a:rPr lang="en-GB" dirty="0" err="1"/>
              <a:t>Brockley</a:t>
            </a:r>
            <a:r>
              <a:rPr lang="en-GB" dirty="0"/>
              <a:t> Society</a:t>
            </a:r>
          </a:p>
          <a:p>
            <a:pPr marL="0" indent="0">
              <a:buNone/>
            </a:pPr>
            <a:r>
              <a:rPr lang="en-GB" dirty="0"/>
              <a:t>Karen Martin     The Centre for Architecture and Sustainable </a:t>
            </a:r>
            <a:endParaRPr lang="en-GB" dirty="0" smtClean="0"/>
          </a:p>
          <a:p>
            <a:pPr marL="0" indent="0">
              <a:buNone/>
            </a:pPr>
            <a:r>
              <a:rPr lang="en-GB" dirty="0"/>
              <a:t>	</a:t>
            </a:r>
            <a:r>
              <a:rPr lang="en-GB" dirty="0" smtClean="0"/>
              <a:t>	Environment</a:t>
            </a:r>
            <a:r>
              <a:rPr lang="en-GB" dirty="0"/>
              <a:t>, </a:t>
            </a:r>
            <a:r>
              <a:rPr lang="en-GB" dirty="0" smtClean="0"/>
              <a:t>University</a:t>
            </a:r>
            <a:r>
              <a:rPr lang="en-GB" dirty="0"/>
              <a:t> </a:t>
            </a:r>
            <a:r>
              <a:rPr lang="en-GB" dirty="0" smtClean="0"/>
              <a:t>of</a:t>
            </a:r>
            <a:r>
              <a:rPr lang="en-GB" dirty="0"/>
              <a:t> Kent</a:t>
            </a:r>
          </a:p>
          <a:p>
            <a:pPr marL="0" indent="0">
              <a:buNone/>
            </a:pPr>
            <a:endParaRPr lang="en-GB" dirty="0" smtClean="0"/>
          </a:p>
          <a:p>
            <a:pPr marL="0" indent="0">
              <a:buNone/>
            </a:pPr>
            <a:r>
              <a:rPr lang="en-GB" dirty="0" smtClean="0"/>
              <a:t>12.30</a:t>
            </a:r>
            <a:r>
              <a:rPr lang="en-GB" dirty="0"/>
              <a:t>     Lunch</a:t>
            </a:r>
          </a:p>
          <a:p>
            <a:pPr marL="0" indent="0">
              <a:buNone/>
            </a:pPr>
            <a:endParaRPr lang="en-GB" dirty="0"/>
          </a:p>
        </p:txBody>
      </p:sp>
    </p:spTree>
    <p:extLst>
      <p:ext uri="{BB962C8B-B14F-4D97-AF65-F5344CB8AC3E}">
        <p14:creationId xmlns:p14="http://schemas.microsoft.com/office/powerpoint/2010/main" val="680168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120679"/>
          </a:xfrm>
        </p:spPr>
        <p:txBody>
          <a:bodyPr>
            <a:normAutofit fontScale="47500" lnSpcReduction="20000"/>
          </a:bodyPr>
          <a:lstStyle/>
          <a:p>
            <a:pPr marL="0" indent="0">
              <a:buNone/>
            </a:pPr>
            <a:endParaRPr lang="en-GB" sz="4600" b="1" dirty="0" smtClean="0"/>
          </a:p>
          <a:p>
            <a:pPr marL="0" indent="0">
              <a:buNone/>
            </a:pPr>
            <a:r>
              <a:rPr lang="en-GB" sz="4600" b="1" dirty="0" smtClean="0"/>
              <a:t>1.30 		Exercise </a:t>
            </a:r>
            <a:r>
              <a:rPr lang="en-GB" sz="4600" b="1" dirty="0"/>
              <a:t>by </a:t>
            </a:r>
            <a:r>
              <a:rPr lang="en-GB" sz="4600" b="1" dirty="0" err="1"/>
              <a:t>Fanshen</a:t>
            </a:r>
            <a:endParaRPr lang="en-GB" sz="4600" b="1" dirty="0"/>
          </a:p>
          <a:p>
            <a:pPr marL="0" indent="0">
              <a:buNone/>
            </a:pPr>
            <a:endParaRPr lang="en-GB" sz="2100" dirty="0" smtClean="0"/>
          </a:p>
          <a:p>
            <a:pPr marL="0" indent="0">
              <a:buNone/>
            </a:pPr>
            <a:r>
              <a:rPr lang="en-GB" sz="4600" dirty="0" smtClean="0"/>
              <a:t>2.45</a:t>
            </a:r>
            <a:r>
              <a:rPr lang="en-GB" sz="4600" dirty="0"/>
              <a:t>        Break</a:t>
            </a:r>
          </a:p>
          <a:p>
            <a:pPr marL="0" indent="0">
              <a:buNone/>
            </a:pPr>
            <a:endParaRPr lang="en-GB" sz="2100" dirty="0" smtClean="0"/>
          </a:p>
          <a:p>
            <a:pPr marL="0" indent="0">
              <a:buNone/>
            </a:pPr>
            <a:r>
              <a:rPr lang="en-GB" sz="4600" b="1" dirty="0" smtClean="0"/>
              <a:t>3.15 		Panel </a:t>
            </a:r>
            <a:r>
              <a:rPr lang="en-GB" sz="4600" b="1" dirty="0"/>
              <a:t>2: </a:t>
            </a:r>
            <a:r>
              <a:rPr lang="en-GB" sz="4600" b="1" dirty="0" smtClean="0"/>
              <a:t>Design </a:t>
            </a:r>
            <a:r>
              <a:rPr lang="en-GB" sz="4600" b="1" dirty="0"/>
              <a:t>to support community cohesion</a:t>
            </a:r>
          </a:p>
          <a:p>
            <a:pPr marL="0" indent="0">
              <a:buNone/>
            </a:pPr>
            <a:r>
              <a:rPr lang="en-GB" sz="4600" dirty="0" smtClean="0"/>
              <a:t>Chair </a:t>
            </a:r>
            <a:r>
              <a:rPr lang="en-GB" sz="4600" dirty="0"/>
              <a:t>(Ruth Catlow, </a:t>
            </a:r>
            <a:r>
              <a:rPr lang="en-GB" sz="4600" dirty="0" err="1"/>
              <a:t>Furtherfield</a:t>
            </a:r>
            <a:r>
              <a:rPr lang="en-GB" sz="4600" dirty="0"/>
              <a:t>)</a:t>
            </a:r>
          </a:p>
          <a:p>
            <a:pPr marL="0" indent="0">
              <a:buNone/>
            </a:pPr>
            <a:r>
              <a:rPr lang="en-GB" sz="4600" dirty="0"/>
              <a:t>Kathleen </a:t>
            </a:r>
            <a:r>
              <a:rPr lang="en-GB" sz="4600" dirty="0" smtClean="0"/>
              <a:t>Stokes NESTA</a:t>
            </a:r>
            <a:endParaRPr lang="en-GB" sz="4600" dirty="0"/>
          </a:p>
          <a:p>
            <a:pPr marL="0" indent="0">
              <a:buNone/>
            </a:pPr>
            <a:r>
              <a:rPr lang="en-GB" sz="4600" dirty="0"/>
              <a:t>Sarah </a:t>
            </a:r>
            <a:r>
              <a:rPr lang="en-GB" sz="4600" dirty="0" smtClean="0"/>
              <a:t>Bird 	</a:t>
            </a:r>
            <a:r>
              <a:rPr lang="en-GB" sz="4600" dirty="0" err="1" smtClean="0"/>
              <a:t>Timebanking</a:t>
            </a:r>
            <a:r>
              <a:rPr lang="en-GB" sz="4600" dirty="0"/>
              <a:t> UK</a:t>
            </a:r>
          </a:p>
          <a:p>
            <a:pPr marL="0" indent="0">
              <a:buNone/>
            </a:pPr>
            <a:r>
              <a:rPr lang="en-GB" sz="4600" dirty="0"/>
              <a:t>Benita </a:t>
            </a:r>
            <a:r>
              <a:rPr lang="en-GB" sz="4600" dirty="0" err="1" smtClean="0"/>
              <a:t>Matofska</a:t>
            </a:r>
            <a:r>
              <a:rPr lang="en-GB" sz="4600" dirty="0" smtClean="0"/>
              <a:t> People</a:t>
            </a:r>
            <a:r>
              <a:rPr lang="en-GB" sz="4600" dirty="0"/>
              <a:t> Who Share</a:t>
            </a:r>
          </a:p>
          <a:p>
            <a:pPr marL="0" indent="0">
              <a:buNone/>
            </a:pPr>
            <a:r>
              <a:rPr lang="en-GB" sz="4600" dirty="0"/>
              <a:t>Zoe </a:t>
            </a:r>
            <a:r>
              <a:rPr lang="en-GB" sz="4600" dirty="0" err="1" smtClean="0"/>
              <a:t>Bierman</a:t>
            </a:r>
            <a:r>
              <a:rPr lang="en-GB" sz="4600" dirty="0" smtClean="0"/>
              <a:t> 	Casserole</a:t>
            </a:r>
            <a:r>
              <a:rPr lang="en-GB" sz="4600" dirty="0"/>
              <a:t> Club</a:t>
            </a:r>
          </a:p>
          <a:p>
            <a:pPr marL="0" indent="0">
              <a:buNone/>
            </a:pPr>
            <a:endParaRPr lang="en-GB" sz="2100" dirty="0" smtClean="0"/>
          </a:p>
          <a:p>
            <a:pPr marL="0" indent="0">
              <a:buNone/>
            </a:pPr>
            <a:r>
              <a:rPr lang="en-GB" sz="4600" dirty="0" smtClean="0"/>
              <a:t>4.15</a:t>
            </a:r>
            <a:r>
              <a:rPr lang="en-GB" sz="4600" dirty="0"/>
              <a:t>        Break</a:t>
            </a:r>
          </a:p>
          <a:p>
            <a:pPr marL="0" indent="0">
              <a:buNone/>
            </a:pPr>
            <a:endParaRPr lang="en-GB" sz="2100" dirty="0" smtClean="0"/>
          </a:p>
          <a:p>
            <a:pPr marL="0" indent="0">
              <a:buNone/>
            </a:pPr>
            <a:r>
              <a:rPr lang="en-GB" sz="4600" b="1" dirty="0" smtClean="0"/>
              <a:t>4.30 		Responses</a:t>
            </a:r>
            <a:endParaRPr lang="en-GB" sz="4600" b="1" dirty="0"/>
          </a:p>
          <a:p>
            <a:pPr marL="0" indent="0">
              <a:buNone/>
            </a:pPr>
            <a:r>
              <a:rPr lang="en-GB" sz="4600" dirty="0" smtClean="0"/>
              <a:t>Chair </a:t>
            </a:r>
            <a:r>
              <a:rPr lang="en-GB" sz="4600" dirty="0"/>
              <a:t>(Robin Mansell, LSE)</a:t>
            </a:r>
          </a:p>
          <a:p>
            <a:pPr marL="0" indent="0">
              <a:buNone/>
            </a:pPr>
            <a:r>
              <a:rPr lang="en-GB" sz="4600" dirty="0"/>
              <a:t>Russell Belk</a:t>
            </a:r>
          </a:p>
          <a:p>
            <a:pPr marL="0" indent="0">
              <a:buNone/>
            </a:pPr>
            <a:r>
              <a:rPr lang="en-GB" sz="4600" dirty="0"/>
              <a:t>Jocelyn Cunningham</a:t>
            </a:r>
          </a:p>
          <a:p>
            <a:pPr marL="0" indent="0">
              <a:buNone/>
            </a:pPr>
            <a:endParaRPr lang="en-GB" sz="2100" dirty="0" smtClean="0"/>
          </a:p>
          <a:p>
            <a:pPr marL="0" indent="0">
              <a:buNone/>
            </a:pPr>
            <a:r>
              <a:rPr lang="en-GB" sz="4600" dirty="0" smtClean="0"/>
              <a:t>5.30 </a:t>
            </a:r>
            <a:r>
              <a:rPr lang="en-GB" sz="4600" dirty="0"/>
              <a:t>Close</a:t>
            </a:r>
          </a:p>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42" t="4184" r="4195" b="4627"/>
          <a:stretch/>
        </p:blipFill>
        <p:spPr bwMode="auto">
          <a:xfrm>
            <a:off x="5945897" y="2708920"/>
            <a:ext cx="2248183"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146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Questions to pose…</a:t>
            </a:r>
            <a:endParaRPr lang="en-GB" dirty="0"/>
          </a:p>
        </p:txBody>
      </p:sp>
      <p:sp>
        <p:nvSpPr>
          <p:cNvPr id="3" name="Content Placeholder 2"/>
          <p:cNvSpPr>
            <a:spLocks noGrp="1"/>
          </p:cNvSpPr>
          <p:nvPr>
            <p:ph idx="1"/>
          </p:nvPr>
        </p:nvSpPr>
        <p:spPr>
          <a:xfrm>
            <a:off x="457200" y="1628800"/>
            <a:ext cx="8229600" cy="4824536"/>
          </a:xfrm>
        </p:spPr>
        <p:txBody>
          <a:bodyPr>
            <a:normAutofit fontScale="62500" lnSpcReduction="20000"/>
          </a:bodyPr>
          <a:lstStyle/>
          <a:p>
            <a:pPr lvl="0"/>
            <a:r>
              <a:rPr lang="en-GB" dirty="0" smtClean="0"/>
              <a:t>How </a:t>
            </a:r>
            <a:r>
              <a:rPr lang="en-GB" dirty="0"/>
              <a:t>is the cultural dimension of people’s </a:t>
            </a:r>
            <a:r>
              <a:rPr lang="en-GB"/>
              <a:t>experience </a:t>
            </a:r>
            <a:r>
              <a:rPr lang="en-GB" smtClean="0"/>
              <a:t>considered</a:t>
            </a:r>
            <a:r>
              <a:rPr lang="en-GB" dirty="0"/>
              <a:t>? </a:t>
            </a:r>
          </a:p>
          <a:p>
            <a:pPr lvl="0"/>
            <a:r>
              <a:rPr lang="en-GB" dirty="0"/>
              <a:t>What provision is made for people for whom austerity is already a reality? </a:t>
            </a:r>
          </a:p>
          <a:p>
            <a:pPr lvl="0"/>
            <a:r>
              <a:rPr lang="en-GB" dirty="0"/>
              <a:t>How is the risk of loss, harm or embarrassment handled? </a:t>
            </a:r>
          </a:p>
          <a:p>
            <a:pPr lvl="0"/>
            <a:r>
              <a:rPr lang="en-GB" dirty="0" smtClean="0"/>
              <a:t>What dependency is there on </a:t>
            </a:r>
            <a:r>
              <a:rPr lang="en-GB" dirty="0"/>
              <a:t>existing infrastructure for success? </a:t>
            </a:r>
          </a:p>
          <a:p>
            <a:pPr lvl="0"/>
            <a:r>
              <a:rPr lang="en-GB" dirty="0"/>
              <a:t>Does the service encourage us to trust each other or trust the site and its procedures (and the wider legal and economic frameworks of society)? </a:t>
            </a:r>
          </a:p>
          <a:p>
            <a:pPr lvl="0"/>
            <a:r>
              <a:rPr lang="en-GB" dirty="0"/>
              <a:t>What model of social relations </a:t>
            </a:r>
            <a:r>
              <a:rPr lang="en-GB" dirty="0" smtClean="0"/>
              <a:t>is embraced </a:t>
            </a:r>
            <a:r>
              <a:rPr lang="en-GB" dirty="0"/>
              <a:t>in trying to win a critical mass of users? </a:t>
            </a:r>
          </a:p>
          <a:p>
            <a:r>
              <a:rPr lang="en-GB" dirty="0"/>
              <a:t>Does the rhetoric represent the activity of the service? </a:t>
            </a:r>
          </a:p>
          <a:p>
            <a:pPr lvl="0"/>
            <a:r>
              <a:rPr lang="en-GB" dirty="0" smtClean="0"/>
              <a:t>How </a:t>
            </a:r>
            <a:r>
              <a:rPr lang="en-GB" dirty="0"/>
              <a:t>are relations with other agencies </a:t>
            </a:r>
            <a:r>
              <a:rPr lang="en-GB" dirty="0" smtClean="0"/>
              <a:t>and organisations established </a:t>
            </a:r>
            <a:r>
              <a:rPr lang="en-GB" dirty="0"/>
              <a:t>and signalled? </a:t>
            </a:r>
          </a:p>
          <a:p>
            <a:pPr lvl="0"/>
            <a:r>
              <a:rPr lang="en-GB" dirty="0" smtClean="0"/>
              <a:t>Does </a:t>
            </a:r>
            <a:r>
              <a:rPr lang="en-GB" dirty="0"/>
              <a:t>the service augment local capacity or replace it? </a:t>
            </a:r>
          </a:p>
          <a:p>
            <a:pPr lvl="0"/>
            <a:r>
              <a:rPr lang="en-GB" dirty="0" smtClean="0"/>
              <a:t>Does </a:t>
            </a:r>
            <a:r>
              <a:rPr lang="en-GB" dirty="0"/>
              <a:t>it promote sharing resources </a:t>
            </a:r>
            <a:r>
              <a:rPr lang="en-GB" i="1" dirty="0"/>
              <a:t>without encountering other </a:t>
            </a:r>
            <a:r>
              <a:rPr lang="en-GB" i="1" dirty="0" smtClean="0"/>
              <a:t>users </a:t>
            </a:r>
            <a:r>
              <a:rPr lang="en-GB" dirty="0"/>
              <a:t>or help people meet and share lives as well as spare assets? </a:t>
            </a:r>
          </a:p>
        </p:txBody>
      </p:sp>
    </p:spTree>
    <p:extLst>
      <p:ext uri="{BB962C8B-B14F-4D97-AF65-F5344CB8AC3E}">
        <p14:creationId xmlns:p14="http://schemas.microsoft.com/office/powerpoint/2010/main" val="357218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What do we share?</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965" t="43052" r="23483" b="7882"/>
          <a:stretch/>
        </p:blipFill>
        <p:spPr bwMode="auto">
          <a:xfrm>
            <a:off x="755576" y="2492896"/>
            <a:ext cx="7648692" cy="3732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20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What do we share?</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965" t="43052" r="23483" b="7882"/>
          <a:stretch/>
        </p:blipFill>
        <p:spPr bwMode="auto">
          <a:xfrm>
            <a:off x="755576" y="2492896"/>
            <a:ext cx="7648692" cy="3732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1595075"/>
            <a:ext cx="7920880" cy="369332"/>
          </a:xfrm>
          <a:prstGeom prst="rect">
            <a:avLst/>
          </a:prstGeom>
          <a:noFill/>
        </p:spPr>
        <p:txBody>
          <a:bodyPr wrap="square" rtlCol="0">
            <a:spAutoFit/>
          </a:bodyPr>
          <a:lstStyle/>
          <a:p>
            <a:r>
              <a:rPr lang="en-GB" dirty="0"/>
              <a:t>s</a:t>
            </a:r>
            <a:r>
              <a:rPr lang="en-GB" dirty="0" smtClean="0"/>
              <a:t>pace, time, things, transport, skills, childcare, buying decisions, meals, celebration</a:t>
            </a:r>
            <a:endParaRPr lang="en-GB" dirty="0"/>
          </a:p>
        </p:txBody>
      </p:sp>
    </p:spTree>
    <p:extLst>
      <p:ext uri="{BB962C8B-B14F-4D97-AF65-F5344CB8AC3E}">
        <p14:creationId xmlns:p14="http://schemas.microsoft.com/office/powerpoint/2010/main" val="150921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Teasing out 3 strands…</a:t>
            </a:r>
            <a:endParaRPr lang="en-GB" dirty="0"/>
          </a:p>
        </p:txBody>
      </p:sp>
      <p:sp>
        <p:nvSpPr>
          <p:cNvPr id="3" name="Content Placeholder 2"/>
          <p:cNvSpPr>
            <a:spLocks noGrp="1"/>
          </p:cNvSpPr>
          <p:nvPr>
            <p:ph idx="1"/>
          </p:nvPr>
        </p:nvSpPr>
        <p:spPr>
          <a:xfrm>
            <a:off x="457200" y="1600201"/>
            <a:ext cx="8229600" cy="2980928"/>
          </a:xfrm>
        </p:spPr>
        <p:txBody>
          <a:bodyPr/>
          <a:lstStyle/>
          <a:p>
            <a:pPr marL="0" indent="0">
              <a:buNone/>
            </a:pPr>
            <a:r>
              <a:rPr lang="en-GB" sz="2800" dirty="0" smtClean="0"/>
              <a:t>The report develops </a:t>
            </a:r>
            <a:r>
              <a:rPr lang="en-GB" sz="2800" dirty="0"/>
              <a:t>design strategies for sharing, </a:t>
            </a:r>
            <a:r>
              <a:rPr lang="en-GB" sz="2800" dirty="0" smtClean="0"/>
              <a:t>promoting three different aspects </a:t>
            </a:r>
            <a:r>
              <a:rPr lang="en-GB" sz="2800" dirty="0"/>
              <a:t>of sustainability: </a:t>
            </a:r>
          </a:p>
          <a:p>
            <a:pPr lvl="0"/>
            <a:r>
              <a:rPr lang="en-GB" sz="2800" dirty="0"/>
              <a:t>design for optimal resource </a:t>
            </a:r>
            <a:r>
              <a:rPr lang="en-GB" sz="2800" dirty="0" smtClean="0"/>
              <a:t>management;</a:t>
            </a:r>
            <a:endParaRPr lang="en-GB" sz="2800" dirty="0"/>
          </a:p>
          <a:p>
            <a:pPr lvl="0"/>
            <a:r>
              <a:rPr lang="en-GB" sz="2800" dirty="0"/>
              <a:t>design for improved societal </a:t>
            </a:r>
            <a:r>
              <a:rPr lang="en-GB" sz="2800" dirty="0" smtClean="0"/>
              <a:t>relations;</a:t>
            </a:r>
            <a:endParaRPr lang="en-GB" sz="2800" dirty="0"/>
          </a:p>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10" t="5388" r="3661" b="9877"/>
          <a:stretch/>
        </p:blipFill>
        <p:spPr bwMode="auto">
          <a:xfrm>
            <a:off x="5398086" y="3861048"/>
            <a:ext cx="3081885" cy="2441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3559561"/>
            <a:ext cx="4968552" cy="1661993"/>
          </a:xfrm>
          <a:prstGeom prst="rect">
            <a:avLst/>
          </a:prstGeom>
          <a:noFill/>
        </p:spPr>
        <p:txBody>
          <a:bodyPr wrap="square" rtlCol="0">
            <a:spAutoFit/>
          </a:bodyPr>
          <a:lstStyle/>
          <a:p>
            <a:pPr marL="457200" lvl="0" indent="-324000">
              <a:buFont typeface="Arial" panose="020B0604020202020204" pitchFamily="34" charset="0"/>
              <a:buChar char="•"/>
            </a:pPr>
            <a:r>
              <a:rPr lang="en-GB" sz="2800" dirty="0"/>
              <a:t>design for economic (global, national, local, communal) vitality.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8282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Motivation</a:t>
            </a:r>
            <a:endParaRPr lang="en-GB" dirty="0"/>
          </a:p>
        </p:txBody>
      </p:sp>
      <p:sp>
        <p:nvSpPr>
          <p:cNvPr id="3" name="Content Placeholder 2"/>
          <p:cNvSpPr>
            <a:spLocks noGrp="1"/>
          </p:cNvSpPr>
          <p:nvPr>
            <p:ph idx="1"/>
          </p:nvPr>
        </p:nvSpPr>
        <p:spPr>
          <a:xfrm>
            <a:off x="683568" y="1556792"/>
            <a:ext cx="7787208" cy="4525963"/>
          </a:xfrm>
        </p:spPr>
        <p:txBody>
          <a:bodyPr>
            <a:normAutofit/>
          </a:bodyPr>
          <a:lstStyle/>
          <a:p>
            <a:pPr marL="0" indent="0">
              <a:buNone/>
            </a:pPr>
            <a:r>
              <a:rPr lang="en-GB" sz="2800" dirty="0" smtClean="0"/>
              <a:t>For sustainability…</a:t>
            </a:r>
          </a:p>
          <a:p>
            <a:r>
              <a:rPr lang="en-GB" sz="2800" dirty="0" smtClean="0"/>
              <a:t>We need cooperation and trust to weather difficult times;</a:t>
            </a:r>
          </a:p>
          <a:p>
            <a:r>
              <a:rPr lang="en-GB" sz="2800" dirty="0" smtClean="0"/>
              <a:t>We need gainful activities that give a sense of purpose;</a:t>
            </a:r>
          </a:p>
          <a:p>
            <a:r>
              <a:rPr lang="en-GB" sz="2800" dirty="0" smtClean="0"/>
              <a:t>We need positive framings rather than always avoiding something…  </a:t>
            </a:r>
            <a:r>
              <a:rPr lang="en-GB" sz="2800" i="1" dirty="0" smtClean="0"/>
              <a:t>spend less, waste less, consume less</a:t>
            </a:r>
            <a:r>
              <a:rPr lang="en-GB" sz="2800" dirty="0" smtClean="0"/>
              <a:t>.</a:t>
            </a:r>
            <a:endParaRPr lang="en-GB" sz="2800" dirty="0"/>
          </a:p>
        </p:txBody>
      </p:sp>
    </p:spTree>
    <p:extLst>
      <p:ext uri="{BB962C8B-B14F-4D97-AF65-F5344CB8AC3E}">
        <p14:creationId xmlns:p14="http://schemas.microsoft.com/office/powerpoint/2010/main" val="145420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1470025"/>
          </a:xfrm>
        </p:spPr>
        <p:txBody>
          <a:bodyPr>
            <a:noAutofit/>
          </a:bodyPr>
          <a:lstStyle/>
          <a:p>
            <a:pPr algn="l"/>
            <a:r>
              <a:rPr lang="en-GB" dirty="0" smtClean="0"/>
              <a:t>Flexible </a:t>
            </a:r>
            <a:r>
              <a:rPr lang="en-GB" dirty="0"/>
              <a:t>Dwellings for Extended </a:t>
            </a:r>
            <a:r>
              <a:rPr lang="en-GB" dirty="0" smtClean="0"/>
              <a:t>Living (2012)</a:t>
            </a:r>
            <a:endParaRPr lang="en-GB" dirty="0"/>
          </a:p>
        </p:txBody>
      </p:sp>
      <p:sp>
        <p:nvSpPr>
          <p:cNvPr id="4" name="TextBox 3"/>
          <p:cNvSpPr txBox="1"/>
          <p:nvPr/>
        </p:nvSpPr>
        <p:spPr>
          <a:xfrm>
            <a:off x="539552" y="2708920"/>
            <a:ext cx="5040560" cy="2554545"/>
          </a:xfrm>
          <a:prstGeom prst="rect">
            <a:avLst/>
          </a:prstGeom>
          <a:noFill/>
        </p:spPr>
        <p:txBody>
          <a:bodyPr wrap="square" rtlCol="0">
            <a:spAutoFit/>
          </a:bodyPr>
          <a:lstStyle/>
          <a:p>
            <a:r>
              <a:rPr lang="en-GB" sz="3200" dirty="0" smtClean="0"/>
              <a:t>How do we want to dwell together (as we age)?</a:t>
            </a:r>
          </a:p>
          <a:p>
            <a:endParaRPr lang="en-GB" sz="3200" dirty="0" smtClean="0"/>
          </a:p>
          <a:p>
            <a:r>
              <a:rPr lang="en-GB" sz="3200" dirty="0" smtClean="0"/>
              <a:t>How can we share our spaces?</a:t>
            </a:r>
            <a:endParaRPr lang="en-GB"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272" t="3267" r="2955" b="18809"/>
          <a:stretch/>
        </p:blipFill>
        <p:spPr>
          <a:xfrm>
            <a:off x="5076056" y="3601279"/>
            <a:ext cx="3554256" cy="2543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437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95902"/>
            <a:ext cx="4762872" cy="5721499"/>
          </a:xfrm>
        </p:spPr>
        <p:txBody>
          <a:bodyPr>
            <a:normAutofit fontScale="85000" lnSpcReduction="20000"/>
          </a:bodyPr>
          <a:lstStyle/>
          <a:p>
            <a:pPr marL="0" indent="0">
              <a:buNone/>
            </a:pPr>
            <a:r>
              <a:rPr lang="en-GB" dirty="0" smtClean="0"/>
              <a:t>“</a:t>
            </a:r>
            <a:r>
              <a:rPr lang="en-GB" dirty="0"/>
              <a:t>I had ordered a pizza from the take-away, but there was a mix up and I got two pizzas instead of one. I said to Steve, ‘Give that to Andy’, and he’s, ‘Oh no, no, no, no’. So I just went and knocked on Andy’s door, and he happened to be in and he came out and I said, ‘Would you like this pizza? The pizzeria has given us this free. Do you like pepperoni?’. He said, ‘I do now’. And two days later, he said, ‘Oh, that was great, I really enjoyed my </a:t>
            </a:r>
            <a:r>
              <a:rPr lang="en-GB" dirty="0" smtClean="0"/>
              <a:t>pizza’.”</a:t>
            </a:r>
          </a:p>
          <a:p>
            <a:pPr marL="0" indent="0">
              <a:buNone/>
            </a:pPr>
            <a:r>
              <a:rPr lang="en-GB" i="1" dirty="0" smtClean="0"/>
              <a:t>Newcastle High Tea</a:t>
            </a:r>
            <a:endParaRPr lang="en-GB" i="1" dirty="0"/>
          </a:p>
          <a:p>
            <a:endParaRPr lang="en-GB" dirty="0"/>
          </a:p>
          <a:p>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357" r="51253"/>
          <a:stretch/>
        </p:blipFill>
        <p:spPr>
          <a:xfrm>
            <a:off x="5868144" y="55304"/>
            <a:ext cx="3275856" cy="6802696"/>
          </a:xfrm>
          <a:prstGeom prst="rect">
            <a:avLst/>
          </a:prstGeom>
        </p:spPr>
      </p:pic>
    </p:spTree>
    <p:extLst>
      <p:ext uri="{BB962C8B-B14F-4D97-AF65-F5344CB8AC3E}">
        <p14:creationId xmlns:p14="http://schemas.microsoft.com/office/powerpoint/2010/main" val="1215194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59226"/>
            <a:ext cx="7199042" cy="4525963"/>
          </a:xfrm>
        </p:spPr>
        <p:txBody>
          <a:bodyPr>
            <a:normAutofit fontScale="55000" lnSpcReduction="20000"/>
          </a:bodyPr>
          <a:lstStyle/>
          <a:p>
            <a:pPr marL="0" indent="0">
              <a:buNone/>
            </a:pPr>
            <a:r>
              <a:rPr lang="en-GB" sz="8000" dirty="0" smtClean="0"/>
              <a:t> </a:t>
            </a:r>
          </a:p>
          <a:p>
            <a:pPr marL="0" indent="0">
              <a:buNone/>
            </a:pPr>
            <a:r>
              <a:rPr lang="en-GB" sz="10600" dirty="0" smtClean="0"/>
              <a:t>Sharing:</a:t>
            </a:r>
          </a:p>
          <a:p>
            <a:pPr marL="0" indent="0">
              <a:buNone/>
            </a:pPr>
            <a:r>
              <a:rPr lang="en-GB" sz="10600" dirty="0" smtClean="0"/>
              <a:t>New economy?</a:t>
            </a:r>
          </a:p>
          <a:p>
            <a:pPr marL="0" indent="0">
              <a:buNone/>
            </a:pPr>
            <a:r>
              <a:rPr lang="en-GB" sz="10600" dirty="0" smtClean="0"/>
              <a:t>Or age-old sustainable practice?  </a:t>
            </a:r>
          </a:p>
          <a:p>
            <a:pPr marL="0" indent="0">
              <a:buNone/>
            </a:pPr>
            <a:endParaRPr lang="en-GB"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418" y="1124744"/>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4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4917</TotalTime>
  <Words>1028</Words>
  <Application>Microsoft Office PowerPoint</Application>
  <PresentationFormat>On-screen Show (4:3)</PresentationFormat>
  <Paragraphs>120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Share more… consume less</vt:lpstr>
      <vt:lpstr>What do we share?</vt:lpstr>
      <vt:lpstr>What do we share?</vt:lpstr>
      <vt:lpstr>Teasing out 3 strands…</vt:lpstr>
      <vt:lpstr>Motivation</vt:lpstr>
      <vt:lpstr>Flexible Dwellings for Extended Living (2012)</vt:lpstr>
      <vt:lpstr>PowerPoint Presentation</vt:lpstr>
      <vt:lpstr>PowerPoint Presentation</vt:lpstr>
      <vt:lpstr>PowerPoint Presentation</vt:lpstr>
      <vt:lpstr>Sharing…?</vt:lpstr>
      <vt:lpstr>21st Oct 2014</vt:lpstr>
      <vt:lpstr>Method</vt:lpstr>
      <vt:lpstr>Case Studies</vt:lpstr>
      <vt:lpstr>PowerPoint Presentation</vt:lpstr>
      <vt:lpstr>PowerPoint Presentation</vt:lpstr>
      <vt:lpstr>PowerPoint Presentation</vt:lpstr>
      <vt:lpstr>Collective vs individualisitc models?</vt:lpstr>
      <vt:lpstr>Tactics for Success</vt:lpstr>
      <vt:lpstr>Today’s schedule</vt:lpstr>
      <vt:lpstr>PowerPoint Presentation</vt:lpstr>
      <vt:lpstr>Questions to pose…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Sharing</dc:title>
  <dc:creator>User</dc:creator>
  <cp:lastModifiedBy>User</cp:lastModifiedBy>
  <cp:revision>40</cp:revision>
  <dcterms:created xsi:type="dcterms:W3CDTF">2014-09-06T19:29:48Z</dcterms:created>
  <dcterms:modified xsi:type="dcterms:W3CDTF">2014-11-04T08:53:19Z</dcterms:modified>
</cp:coreProperties>
</file>